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41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9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83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56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9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4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7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7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2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3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9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64BA62-1A1B-4FC6-919C-781A8EFC8E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0F6DAC-636C-4C70-95D2-7736D5865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24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4" t="3763" b="4714"/>
          <a:stretch/>
        </p:blipFill>
        <p:spPr>
          <a:xfrm rot="5400000">
            <a:off x="-145350" y="836727"/>
            <a:ext cx="5542924" cy="4761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58581" y="52095"/>
            <a:ext cx="6833419" cy="6047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Домодедовская средняя общеобразовательная школа № 8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142000, Московская область, г. Домодедово,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Западный, ул. Лунная, стр. 27А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тел.: 8(4967)956565 </a:t>
            </a:r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domodsoch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8@</a:t>
            </a:r>
            <a:r>
              <a:rPr lang="en-US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НОМИНАЦИЯ ДЕКОРАТИВНО-ПРИКЛАДНОЕ ТВОРЧЕСТВО «Край родной, навек любимый»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Классен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Мария  (3 «з» класс)</a:t>
            </a:r>
          </a:p>
          <a:p>
            <a:pPr algn="ctr"/>
            <a:r>
              <a:rPr lang="ru-RU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руководитель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Классен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Алла Викторовна </a:t>
            </a:r>
          </a:p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(учитель изобразительного искусства)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«МИЛЫЙ КРАЙ...»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51" y="1416205"/>
            <a:ext cx="1270164" cy="12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2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713" y="657923"/>
            <a:ext cx="47169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&amp;quot"/>
              </a:rPr>
              <a:t>Я видела чудо! Я чудо видала! </a:t>
            </a:r>
            <a:endParaRPr lang="ru-RU" dirty="0">
              <a:latin typeface="&amp;quot"/>
            </a:endParaRPr>
          </a:p>
          <a:p>
            <a:r>
              <a:rPr lang="ru-RU" b="1" i="1" dirty="0">
                <a:latin typeface="&amp;quot"/>
              </a:rPr>
              <a:t>В руках у </a:t>
            </a:r>
            <a:r>
              <a:rPr lang="ru-RU" b="1" i="1" dirty="0" smtClean="0">
                <a:latin typeface="&amp;quot"/>
              </a:rPr>
              <a:t>меня </a:t>
            </a:r>
            <a:r>
              <a:rPr lang="ru-RU" b="1" i="1" dirty="0">
                <a:latin typeface="&amp;quot"/>
              </a:rPr>
              <a:t>оживала бумага.</a:t>
            </a:r>
            <a:r>
              <a:rPr lang="ru-RU" b="1" dirty="0">
                <a:latin typeface="&amp;quot"/>
              </a:rPr>
              <a:t> </a:t>
            </a:r>
            <a:endParaRPr lang="ru-RU" dirty="0">
              <a:latin typeface="&amp;quot"/>
            </a:endParaRPr>
          </a:p>
          <a:p>
            <a:r>
              <a:rPr lang="ru-RU" b="1" i="1" dirty="0">
                <a:latin typeface="&amp;quot"/>
              </a:rPr>
              <a:t>А если возьмём этот лист мы с тобой,</a:t>
            </a:r>
            <a:r>
              <a:rPr lang="ru-RU" b="1" dirty="0">
                <a:latin typeface="&amp;quot"/>
              </a:rPr>
              <a:t> </a:t>
            </a:r>
            <a:endParaRPr lang="ru-RU" dirty="0">
              <a:latin typeface="&amp;quot"/>
            </a:endParaRPr>
          </a:p>
          <a:p>
            <a:r>
              <a:rPr lang="ru-RU" b="1" i="1" dirty="0">
                <a:latin typeface="&amp;quot"/>
              </a:rPr>
              <a:t>Сюжет из бумаги</a:t>
            </a:r>
            <a:r>
              <a:rPr lang="ru-RU" b="1" dirty="0">
                <a:latin typeface="&amp;quot"/>
              </a:rPr>
              <a:t> </a:t>
            </a:r>
            <a:r>
              <a:rPr lang="ru-RU" b="1" i="1" dirty="0">
                <a:latin typeface="&amp;quot"/>
              </a:rPr>
              <a:t>получим иной.</a:t>
            </a:r>
            <a:endParaRPr lang="ru-RU" dirty="0">
              <a:latin typeface="&amp;quot"/>
            </a:endParaRPr>
          </a:p>
          <a:p>
            <a:r>
              <a:rPr lang="ru-RU" b="1" i="1" dirty="0">
                <a:latin typeface="&amp;quot"/>
              </a:rPr>
              <a:t>Кто-то любит мудрёным зигзагом</a:t>
            </a:r>
            <a:endParaRPr lang="ru-RU" dirty="0">
              <a:latin typeface="&amp;quot"/>
            </a:endParaRPr>
          </a:p>
          <a:p>
            <a:r>
              <a:rPr lang="ru-RU" b="1" i="1" dirty="0">
                <a:latin typeface="&amp;quot"/>
              </a:rPr>
              <a:t>Вышивать по журналам старинным.</a:t>
            </a:r>
            <a:endParaRPr lang="ru-RU" dirty="0">
              <a:latin typeface="&amp;quot"/>
            </a:endParaRPr>
          </a:p>
          <a:p>
            <a:r>
              <a:rPr lang="ru-RU" b="1" i="1" dirty="0">
                <a:latin typeface="&amp;quot"/>
              </a:rPr>
              <a:t>Я ж люблю из обычной бумаги</a:t>
            </a:r>
            <a:endParaRPr lang="ru-RU" dirty="0">
              <a:latin typeface="&amp;quot"/>
            </a:endParaRPr>
          </a:p>
          <a:p>
            <a:r>
              <a:rPr lang="ru-RU" b="1" i="1" dirty="0">
                <a:latin typeface="&amp;quot"/>
              </a:rPr>
              <a:t>Создавать кружевные картины!</a:t>
            </a:r>
            <a:endParaRPr lang="ru-RU" dirty="0">
              <a:latin typeface="&amp;quot"/>
            </a:endParaRPr>
          </a:p>
          <a:p>
            <a:r>
              <a:rPr lang="ru-RU" b="1" i="1" dirty="0" err="1">
                <a:latin typeface="&amp;quot"/>
              </a:rPr>
              <a:t>Вытынанками</a:t>
            </a:r>
            <a:r>
              <a:rPr lang="ru-RU" b="1" i="1" dirty="0">
                <a:latin typeface="&amp;quot"/>
              </a:rPr>
              <a:t> их называют</a:t>
            </a:r>
            <a:endParaRPr lang="ru-RU" dirty="0">
              <a:latin typeface="&amp;quot"/>
            </a:endParaRPr>
          </a:p>
          <a:p>
            <a:r>
              <a:rPr lang="ru-RU" b="1" i="1" dirty="0">
                <a:latin typeface="&amp;quot"/>
              </a:rPr>
              <a:t>Так народно и просто, и нежно.</a:t>
            </a:r>
            <a:endParaRPr lang="ru-RU" dirty="0">
              <a:latin typeface="&amp;quot"/>
            </a:endParaRPr>
          </a:p>
          <a:p>
            <a:r>
              <a:rPr lang="ru-RU" b="1" i="1" dirty="0">
                <a:latin typeface="&amp;quot"/>
              </a:rPr>
              <a:t>Незаметно они возникают,</a:t>
            </a:r>
            <a:endParaRPr lang="ru-RU" dirty="0">
              <a:latin typeface="&amp;quot"/>
            </a:endParaRPr>
          </a:p>
          <a:p>
            <a:r>
              <a:rPr lang="ru-RU" b="1" i="1" dirty="0">
                <a:latin typeface="&amp;quot"/>
              </a:rPr>
              <a:t>Как рисунок затейливо снежный!</a:t>
            </a:r>
            <a:endParaRPr lang="ru-RU" b="0" i="0" u="none" strike="noStrike" dirty="0">
              <a:effectLst/>
              <a:latin typeface="&amp;quo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"/>
          <a:stretch/>
        </p:blipFill>
        <p:spPr>
          <a:xfrm>
            <a:off x="6594933" y="332509"/>
            <a:ext cx="3342344" cy="2369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04" y="3640497"/>
            <a:ext cx="3685955" cy="2764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266" b="9866"/>
          <a:stretch/>
        </p:blipFill>
        <p:spPr>
          <a:xfrm rot="5400000">
            <a:off x="4776282" y="3983639"/>
            <a:ext cx="2764465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4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95" y="301083"/>
            <a:ext cx="52856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&amp;quot"/>
              </a:rPr>
              <a:t>Вытынанки</a:t>
            </a:r>
            <a:r>
              <a:rPr lang="ru-RU" sz="2400" dirty="0">
                <a:latin typeface="&amp;quot"/>
              </a:rPr>
              <a:t> — искусство вырезания из бумаги. Это удивительные картины, вырезанные из тонкой бумаги, вызывают интерес у современных мастеров</a:t>
            </a:r>
            <a:r>
              <a:rPr lang="ru-RU" sz="2400" dirty="0" smtClean="0">
                <a:latin typeface="&amp;quot"/>
              </a:rPr>
              <a:t>.</a:t>
            </a:r>
          </a:p>
          <a:p>
            <a:endParaRPr lang="ru-RU" sz="2400" dirty="0">
              <a:latin typeface="&amp;quot"/>
            </a:endParaRPr>
          </a:p>
          <a:p>
            <a:r>
              <a:rPr lang="ru-RU" sz="2400" dirty="0" err="1">
                <a:latin typeface="&amp;quot"/>
              </a:rPr>
              <a:t>Вытынанка</a:t>
            </a:r>
            <a:r>
              <a:rPr lang="ru-RU" sz="2400" dirty="0">
                <a:latin typeface="&amp;quot"/>
              </a:rPr>
              <a:t> или ажурное вырезание — увлекательное занятие для взрослых и </a:t>
            </a:r>
            <a:r>
              <a:rPr lang="ru-RU" sz="2400" dirty="0" smtClean="0">
                <a:latin typeface="&amp;quot"/>
              </a:rPr>
              <a:t>детей. Составление картин из узорного бумажного кружева смотрится </a:t>
            </a:r>
            <a:r>
              <a:rPr lang="ru-RU" sz="2400" dirty="0">
                <a:latin typeface="&amp;quot"/>
              </a:rPr>
              <a:t>необычно </a:t>
            </a:r>
            <a:r>
              <a:rPr lang="ru-RU" sz="2400" dirty="0" smtClean="0">
                <a:latin typeface="&amp;quot"/>
              </a:rPr>
              <a:t>красиво. </a:t>
            </a:r>
          </a:p>
          <a:p>
            <a:r>
              <a:rPr lang="ru-RU" sz="2400" b="0" i="0" u="none" strike="noStrike" dirty="0" smtClean="0">
                <a:effectLst/>
                <a:latin typeface="&amp;quot"/>
              </a:rPr>
              <a:t>Я же пошла дальше. На основе техники </a:t>
            </a:r>
            <a:r>
              <a:rPr lang="ru-RU" sz="2400" b="0" i="0" u="none" strike="noStrike" dirty="0" err="1" smtClean="0">
                <a:effectLst/>
                <a:latin typeface="&amp;quot"/>
              </a:rPr>
              <a:t>вытанки</a:t>
            </a:r>
            <a:r>
              <a:rPr lang="ru-RU" sz="2400" b="0" i="0" u="none" strike="noStrike" dirty="0" smtClean="0">
                <a:effectLst/>
                <a:latin typeface="&amp;quot"/>
              </a:rPr>
              <a:t>, вырезания из </a:t>
            </a:r>
            <a:r>
              <a:rPr lang="ru-RU" sz="2400" b="0" i="0" u="none" strike="noStrike" smtClean="0">
                <a:effectLst/>
                <a:latin typeface="&amp;quot"/>
              </a:rPr>
              <a:t>бумаги, придумываю </a:t>
            </a:r>
            <a:r>
              <a:rPr lang="ru-RU" sz="2400" b="0" i="0" u="none" strike="noStrike" dirty="0" smtClean="0">
                <a:effectLst/>
                <a:latin typeface="&amp;quot"/>
              </a:rPr>
              <a:t>разные картины.</a:t>
            </a:r>
            <a:endParaRPr lang="ru-RU" sz="2400" b="0" i="0" u="none" strike="noStrike" dirty="0">
              <a:effectLst/>
              <a:latin typeface="&amp;quo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8842" y="1079525"/>
            <a:ext cx="5962187" cy="44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6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1" y="857249"/>
            <a:ext cx="6858002" cy="51435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48" y="857249"/>
            <a:ext cx="6858001" cy="5143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0605" y="0"/>
            <a:ext cx="7449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Основа работы –темный фон, но если фантазировать…</a:t>
            </a:r>
          </a:p>
          <a:p>
            <a:pPr algn="ctr"/>
            <a:r>
              <a:rPr lang="ru-RU" sz="2800" b="1" dirty="0" smtClean="0"/>
              <a:t>Можно придумать очень много разных решений…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1510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1849" y="861848"/>
            <a:ext cx="6894787" cy="5171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1325" y="860096"/>
            <a:ext cx="6880772" cy="5160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12" y="3802566"/>
            <a:ext cx="6919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&amp;quot"/>
              </a:rPr>
              <a:t>Главное – уметь пользоваться ножницами, острым канцелярским ножом и слушать свой внутренний мир.</a:t>
            </a:r>
          </a:p>
          <a:p>
            <a:r>
              <a:rPr lang="ru-RU" b="1" dirty="0">
                <a:solidFill>
                  <a:srgbClr val="002060"/>
                </a:solidFill>
                <a:latin typeface="&amp;quot"/>
              </a:rPr>
              <a:t>Для работы над </a:t>
            </a:r>
            <a:r>
              <a:rPr lang="ru-RU" b="1" dirty="0" smtClean="0">
                <a:solidFill>
                  <a:srgbClr val="002060"/>
                </a:solidFill>
                <a:latin typeface="&amp;quot"/>
              </a:rPr>
              <a:t>картиной чаще </a:t>
            </a:r>
            <a:r>
              <a:rPr lang="ru-RU" b="1" dirty="0">
                <a:solidFill>
                  <a:srgbClr val="002060"/>
                </a:solidFill>
                <a:latin typeface="&amp;quot"/>
              </a:rPr>
              <a:t>всего используют медицинский скальпель, в отличии от канцелярских ножей им проще сделать закругленные детали и особенно мелкие </a:t>
            </a:r>
            <a:r>
              <a:rPr lang="ru-RU" b="1" dirty="0" smtClean="0">
                <a:solidFill>
                  <a:srgbClr val="002060"/>
                </a:solidFill>
                <a:latin typeface="&amp;quot"/>
              </a:rPr>
              <a:t>детали, но можно работать обычными ножницами</a:t>
            </a:r>
            <a:r>
              <a:rPr lang="ru-RU" b="1" dirty="0">
                <a:solidFill>
                  <a:srgbClr val="002060"/>
                </a:solidFill>
                <a:latin typeface="&amp;quot"/>
              </a:rPr>
              <a:t>. Бумага для работы берется тонкая. Для вырезания подойдет офисная и пергаментная </a:t>
            </a:r>
            <a:r>
              <a:rPr lang="ru-RU" b="1" dirty="0" smtClean="0">
                <a:solidFill>
                  <a:srgbClr val="002060"/>
                </a:solidFill>
                <a:latin typeface="&amp;quot"/>
              </a:rPr>
              <a:t>бумага.</a:t>
            </a:r>
            <a:endParaRPr lang="ru-RU" b="1" i="0" u="none" strike="noStrike" dirty="0">
              <a:solidFill>
                <a:srgbClr val="00206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192809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6594" y="856592"/>
            <a:ext cx="6852745" cy="5139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5971" y="970157"/>
            <a:ext cx="5564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Open Sans"/>
              </a:rPr>
              <a:t>Это </a:t>
            </a:r>
            <a:r>
              <a:rPr lang="ru-RU" sz="2400" b="1" dirty="0">
                <a:latin typeface="Open Sans"/>
              </a:rPr>
              <a:t>могут быть цветы, деревья, фрукты, птицы, звери, люди и здания, а может это будет абстрактный узор. Принцип вырезания несложен. Надо проколоть осторожно бумагу в одном месте и отсюда начать резать.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918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1849" y="861848"/>
            <a:ext cx="6894787" cy="5171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8110" y="854841"/>
            <a:ext cx="6838731" cy="512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1091" y="412595"/>
            <a:ext cx="1891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/>
                </a:solidFill>
                <a:latin typeface="Open Sans"/>
              </a:rPr>
              <a:t>Готовые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  <a:latin typeface="Open Sans"/>
              </a:rPr>
              <a:t>детали </a:t>
            </a:r>
            <a:r>
              <a:rPr lang="ru-RU" b="1" dirty="0">
                <a:solidFill>
                  <a:schemeClr val="accent1"/>
                </a:solidFill>
                <a:latin typeface="Open Sans"/>
              </a:rPr>
              <a:t>лучше всего подклеить на плотную бумагу или картон, а потом можно вставить в рамку.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661" y="380890"/>
            <a:ext cx="4468755" cy="5962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1171" y="1193180"/>
            <a:ext cx="485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 свою работу хочу передать в кабинет изобразительного искусства.</a:t>
            </a:r>
          </a:p>
          <a:p>
            <a:r>
              <a:rPr lang="ru-RU" b="1" dirty="0" smtClean="0"/>
              <a:t>Пусть моя работа пополнить выставку работ учащихся нашей школы.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881020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</TotalTime>
  <Words>361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&amp;quot</vt:lpstr>
      <vt:lpstr>Century Gothic</vt:lpstr>
      <vt:lpstr>Open Sans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2019-09-30T11:57:40Z</dcterms:created>
  <dcterms:modified xsi:type="dcterms:W3CDTF">2019-10-29T10:23:52Z</dcterms:modified>
</cp:coreProperties>
</file>